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5" r:id="rId11"/>
    <p:sldId id="296" r:id="rId12"/>
    <p:sldId id="297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1" r:id="rId21"/>
    <p:sldId id="273" r:id="rId22"/>
    <p:sldId id="298" r:id="rId23"/>
    <p:sldId id="299" r:id="rId24"/>
    <p:sldId id="300" r:id="rId25"/>
    <p:sldId id="301" r:id="rId26"/>
    <p:sldId id="302" r:id="rId27"/>
    <p:sldId id="303" r:id="rId28"/>
    <p:sldId id="306" r:id="rId29"/>
    <p:sldId id="304" r:id="rId30"/>
    <p:sldId id="305" r:id="rId31"/>
    <p:sldId id="281" r:id="rId32"/>
    <p:sldId id="278" r:id="rId33"/>
  </p:sldIdLst>
  <p:sldSz cx="9144000" cy="5143500" type="screen16x9"/>
  <p:notesSz cx="6858000" cy="9144000"/>
  <p:embeddedFontLst>
    <p:embeddedFont>
      <p:font typeface="Quicksand" panose="020B0604020202020204" charset="0"/>
      <p:regular r:id="rId35"/>
      <p:bold r:id="rId36"/>
    </p:embeddedFont>
    <p:embeddedFont>
      <p:font typeface="Roboto" pitchFamily="2" charset="0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80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239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010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124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492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16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522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689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181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92539d4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92539d4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Top10/A06_2021-Vulnerable_and_Outdated_Components/" TargetMode="External"/><Relationship Id="rId3" Type="http://schemas.openxmlformats.org/officeDocument/2006/relationships/hyperlink" Target="https://owasp.org/Top10/A09_2021-Security_Logging_and_Monitoring_Failures/" TargetMode="External"/><Relationship Id="rId7" Type="http://schemas.openxmlformats.org/officeDocument/2006/relationships/hyperlink" Target="https://owasp.org/Top10/A05_2021-Security_Misconfiguration/" TargetMode="External"/><Relationship Id="rId12" Type="http://schemas.openxmlformats.org/officeDocument/2006/relationships/hyperlink" Target="https://owasp.org/Top10/A02_2021-Cryptographic_Failur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wasp.org/Top10/A08_2021-Software_and_Data_Integrity_Failures/" TargetMode="External"/><Relationship Id="rId11" Type="http://schemas.openxmlformats.org/officeDocument/2006/relationships/hyperlink" Target="https://owasp.org/Top10/A01_2021-Broken_Access_Control/" TargetMode="External"/><Relationship Id="rId5" Type="http://schemas.openxmlformats.org/officeDocument/2006/relationships/hyperlink" Target="https://owasp.org/Top10/A07_2021-Identification_and_Authentication_Failures/" TargetMode="External"/><Relationship Id="rId10" Type="http://schemas.openxmlformats.org/officeDocument/2006/relationships/hyperlink" Target="https://owasp.org/Top10/A04_2021-Insecure_Design/" TargetMode="External"/><Relationship Id="rId4" Type="http://schemas.openxmlformats.org/officeDocument/2006/relationships/hyperlink" Target="https://owasp.org/Top10/A10_2021-Server-Side_Request_Forgery_%28SSRF%29/" TargetMode="External"/><Relationship Id="rId9" Type="http://schemas.openxmlformats.org/officeDocument/2006/relationships/hyperlink" Target="https://owasp.org/Top10/A03_2021-Injec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hyperlink" Target="https://owasp.org/Top10/A01_2021-Broken_Access_Control/" TargetMode="External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hyperlink" Target="https://owasp.org/Top10/A02_2021-Cryptographic_Failures/" TargetMode="External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hyperlink" Target="https://owasp.org/Top10/A03_2021-Injection/" TargetMode="External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hyperlink" Target="https://owasp.org/Top10/A04_2021-Insecure_Design/" TargetMode="External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hyperlink" Target="https://owasp.org/Top10/A05_2021-Security_Misconfiguration/" TargetMode="External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6.png"/><Relationship Id="rId5" Type="http://schemas.openxmlformats.org/officeDocument/2006/relationships/hyperlink" Target="https://owasp.org/Top10/A06_2021-Vulnerable_and_Outdated_Components/" TargetMode="External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2.png"/><Relationship Id="rId5" Type="http://schemas.openxmlformats.org/officeDocument/2006/relationships/hyperlink" Target="https://owasp.org/Top10/A07_2021-Identification_and_Authentication_Failures/" TargetMode="External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7.png"/><Relationship Id="rId5" Type="http://schemas.openxmlformats.org/officeDocument/2006/relationships/hyperlink" Target="https://owasp.org/Top10/A08_2021-Software_and_Data_Integrity_Failures/" TargetMode="External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8.png"/><Relationship Id="rId5" Type="http://schemas.openxmlformats.org/officeDocument/2006/relationships/hyperlink" Target="https://owasp.org/Top10/A09_2021-Security_Logging_and_Monitoring_Failures/" TargetMode="External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9.png"/><Relationship Id="rId5" Type="http://schemas.openxmlformats.org/officeDocument/2006/relationships/hyperlink" Target="https://owasp.org/Top10/A10_2021-Server-Side_Request_Forgery_%28SSRF%29/" TargetMode="External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speedy.com/" TargetMode="External"/><Relationship Id="rId3" Type="http://schemas.openxmlformats.org/officeDocument/2006/relationships/hyperlink" Target="https://www.irandnn.ir/" TargetMode="External"/><Relationship Id="rId7" Type="http://schemas.openxmlformats.org/officeDocument/2006/relationships/hyperlink" Target="https://github.com/skylot/jadx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wasp.org/" TargetMode="External"/><Relationship Id="rId5" Type="http://schemas.openxmlformats.org/officeDocument/2006/relationships/hyperlink" Target="https://www.cloudflare.com/" TargetMode="External"/><Relationship Id="rId4" Type="http://schemas.openxmlformats.org/officeDocument/2006/relationships/hyperlink" Target="https://virgool.io/" TargetMode="External"/><Relationship Id="rId9" Type="http://schemas.openxmlformats.org/officeDocument/2006/relationships/hyperlink" Target="https://my.f5.com/manage/s/article/K44094284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No.7</a:t>
            </a:r>
            <a:br>
              <a:rPr lang="en" dirty="0"/>
            </a:br>
            <a:r>
              <a:rPr lang="en" dirty="0"/>
              <a:t>ElGemal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A7A9-3F92-84EC-B207-3EDADD9C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power function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1057D-3C22-C626-D959-C8590CDD56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3E75C2-7167-664D-8032-2871FD46D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93" y="1447688"/>
            <a:ext cx="6004813" cy="2903332"/>
          </a:xfrm>
          <a:prstGeom prst="rect">
            <a:avLst/>
          </a:prstGeom>
        </p:spPr>
      </p:pic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B3B91C7D-C3C3-E6BD-C589-C30DD42EDA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5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9211-20CC-1797-7FC4-DF2C3AC7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 and decrypt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B583-FE0E-880D-939D-D3035FF5B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C1AC3-C23E-DFE8-601B-9A8A7F30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27" y="1241945"/>
            <a:ext cx="3767589" cy="1851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4C296-4BF0-83EC-645C-9529B6BD7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863" y="3441016"/>
            <a:ext cx="3802612" cy="1337956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66394DD1-D0CA-F1E3-F81A-6A5250574D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25" y="984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B384-899C-AA0C-2B5E-97E37819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555C-0525-64BE-B14B-EDD7293DD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FF7FA-B83F-EA0B-74C8-660962F90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13" y="1025817"/>
            <a:ext cx="5755973" cy="1783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3224A7-2079-F377-3448-D1E632F3A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012" y="2940171"/>
            <a:ext cx="5755973" cy="1843170"/>
          </a:xfrm>
          <a:prstGeom prst="rect">
            <a:avLst/>
          </a:prstGeom>
        </p:spPr>
      </p:pic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58ED2EA7-D511-4CB6-9D58-6FED4BC7D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25" y="984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6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8637" y="1051800"/>
            <a:ext cx="3842700" cy="3842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39C0BA"/>
                </a:solidFill>
              </a:rPr>
              <a:t>Jadx</a:t>
            </a:r>
            <a:endParaRPr lang="en-US"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4" y="2072400"/>
            <a:ext cx="5229875" cy="18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 this part we have to reverse engineer an Android app and report our analysis.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body" idx="4294967295"/>
          </p:nvPr>
        </p:nvSpPr>
        <p:spPr>
          <a:xfrm>
            <a:off x="1171500" y="2170913"/>
            <a:ext cx="2653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2"/>
                </a:solidFill>
              </a:rPr>
              <a:t>Our chosen program is an Android calculator called PLUS Calculator.</a:t>
            </a:r>
            <a:endParaRPr sz="1800" b="1" dirty="0">
              <a:solidFill>
                <a:schemeClr val="lt2"/>
              </a:solidFill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E3037"/>
                </a:solidFill>
              </a:rPr>
              <a:t>14</a:t>
            </a:fld>
            <a:endParaRPr>
              <a:solidFill>
                <a:srgbClr val="2E303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environment</a:t>
            </a:r>
            <a:endParaRPr dirty="0"/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E2F690-BE0C-19CF-D99C-CF04231C5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503" y="1013005"/>
            <a:ext cx="5120993" cy="3580846"/>
          </a:xfrm>
          <a:prstGeom prst="rect">
            <a:avLst/>
          </a:prstGeom>
        </p:spPr>
      </p:pic>
      <p:pic>
        <p:nvPicPr>
          <p:cNvPr id="3" name="15">
            <a:hlinkClick r:id="" action="ppaction://media"/>
            <a:extLst>
              <a:ext uri="{FF2B5EF4-FFF2-40B4-BE49-F238E27FC236}">
                <a16:creationId xmlns:a16="http://schemas.microsoft.com/office/drawing/2014/main" id="{1351D298-98A7-EC4C-4F54-2F52C0E64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25" y="8343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main code of the program</a:t>
            </a:r>
            <a:endParaRPr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56D72-87BE-9400-7EA4-7FF8E5AD6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564" y="1121443"/>
            <a:ext cx="5316871" cy="3266373"/>
          </a:xfrm>
          <a:prstGeom prst="rect">
            <a:avLst/>
          </a:prstGeom>
        </p:spPr>
      </p:pic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9ADA676D-31A3-0861-AD37-A5DF2D5FE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25" y="8343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the main code of the program</a:t>
            </a:r>
            <a:endParaRPr dirty="0"/>
          </a:p>
        </p:txBody>
      </p: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91DD-0CEC-4C06-F809-FCA1FB086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435" y="927630"/>
            <a:ext cx="4318077" cy="567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2265B8-13D6-597A-D7D0-FBAF1770D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886" y="1593408"/>
            <a:ext cx="6261177" cy="1643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F1225-72BD-F5AF-1CD9-5854CA92C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3411" y="3335125"/>
            <a:ext cx="4737177" cy="1133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A5D651-84A8-0DB1-A90F-783C5A76F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750" y="4566545"/>
            <a:ext cx="1582497" cy="471845"/>
          </a:xfrm>
          <a:prstGeom prst="rect">
            <a:avLst/>
          </a:prstGeom>
        </p:spPr>
      </p:pic>
      <p:pic>
        <p:nvPicPr>
          <p:cNvPr id="3" name="17">
            <a:hlinkClick r:id="" action="ppaction://media"/>
            <a:extLst>
              <a:ext uri="{FF2B5EF4-FFF2-40B4-BE49-F238E27FC236}">
                <a16:creationId xmlns:a16="http://schemas.microsoft.com/office/drawing/2014/main" id="{014EFACE-3327-2250-2EEA-919C8C065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425" y="984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ctrTitle" idx="4294967295"/>
          </p:nvPr>
        </p:nvSpPr>
        <p:spPr>
          <a:xfrm>
            <a:off x="1377900" y="483053"/>
            <a:ext cx="7316520" cy="720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dk1"/>
                </a:solidFill>
              </a:rPr>
              <a:t>OWASP Top 10 2021</a:t>
            </a:r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4294967295"/>
          </p:nvPr>
        </p:nvSpPr>
        <p:spPr>
          <a:xfrm>
            <a:off x="1377900" y="1491323"/>
            <a:ext cx="6463080" cy="1701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OWASP Top 10 is actually a report compiled by a team of security experts around the world, and its data is an analysis of reports obtained from a number of organizations.</a:t>
            </a:r>
            <a:endParaRPr sz="2400" dirty="0"/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8363F6-8B8E-20D6-0B8D-A7BCECD824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898" y="23937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 of vulnerabilities</a:t>
            </a:r>
            <a:endParaRPr dirty="0"/>
          </a:p>
        </p:txBody>
      </p:sp>
      <p:cxnSp>
        <p:nvCxnSpPr>
          <p:cNvPr id="222" name="Google Shape;222;p28"/>
          <p:cNvCxnSpPr/>
          <p:nvPr/>
        </p:nvCxnSpPr>
        <p:spPr>
          <a:xfrm rot="10800000">
            <a:off x="1529307" y="3621639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3" name="Google Shape;223;p28"/>
          <p:cNvCxnSpPr/>
          <p:nvPr/>
        </p:nvCxnSpPr>
        <p:spPr>
          <a:xfrm rot="10800000">
            <a:off x="1529307" y="1082345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7" name="Google Shape;227;p28"/>
          <p:cNvCxnSpPr/>
          <p:nvPr/>
        </p:nvCxnSpPr>
        <p:spPr>
          <a:xfrm rot="10800000">
            <a:off x="1529307" y="2351992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Box 66">
            <a:extLst>
              <a:ext uri="{FF2B5EF4-FFF2-40B4-BE49-F238E27FC236}">
                <a16:creationId xmlns:a16="http://schemas.microsoft.com/office/drawing/2014/main" id="{1DCE6975-CD74-40D1-5CC7-739494930DF1}"/>
              </a:ext>
            </a:extLst>
          </p:cNvPr>
          <p:cNvSpPr txBox="1"/>
          <p:nvPr/>
        </p:nvSpPr>
        <p:spPr>
          <a:xfrm>
            <a:off x="1673588" y="3949136"/>
            <a:ext cx="4270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3"/>
              </a:rPr>
              <a:t>A09:2021-Security Logging and Monitoring Failures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" name="TextBox 67">
            <a:extLst>
              <a:ext uri="{FF2B5EF4-FFF2-40B4-BE49-F238E27FC236}">
                <a16:creationId xmlns:a16="http://schemas.microsoft.com/office/drawing/2014/main" id="{D1705294-6318-696D-8F2A-26C7DB90A247}"/>
              </a:ext>
            </a:extLst>
          </p:cNvPr>
          <p:cNvSpPr txBox="1"/>
          <p:nvPr/>
        </p:nvSpPr>
        <p:spPr>
          <a:xfrm>
            <a:off x="1673588" y="4300577"/>
            <a:ext cx="4270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4"/>
              </a:rPr>
              <a:t>A10:2021-Server-Side Request Forgery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8D37EE1A-4CE4-3EC1-F9AF-37FB4BFD430E}"/>
              </a:ext>
            </a:extLst>
          </p:cNvPr>
          <p:cNvSpPr txBox="1"/>
          <p:nvPr/>
        </p:nvSpPr>
        <p:spPr>
          <a:xfrm>
            <a:off x="1673588" y="3259029"/>
            <a:ext cx="4270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5"/>
              </a:rPr>
              <a:t>A07:2021-Identification and Authentication Failures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73">
            <a:extLst>
              <a:ext uri="{FF2B5EF4-FFF2-40B4-BE49-F238E27FC236}">
                <a16:creationId xmlns:a16="http://schemas.microsoft.com/office/drawing/2014/main" id="{94E3C777-70F3-77E4-CD6F-70BFE177D511}"/>
              </a:ext>
            </a:extLst>
          </p:cNvPr>
          <p:cNvSpPr txBox="1"/>
          <p:nvPr/>
        </p:nvSpPr>
        <p:spPr>
          <a:xfrm>
            <a:off x="1673588" y="3605701"/>
            <a:ext cx="4270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6"/>
              </a:rPr>
              <a:t>A08:2021-Software and Data Integrity Failures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</a:rPr>
              <a:t>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" name="TextBox 80">
            <a:extLst>
              <a:ext uri="{FF2B5EF4-FFF2-40B4-BE49-F238E27FC236}">
                <a16:creationId xmlns:a16="http://schemas.microsoft.com/office/drawing/2014/main" id="{8D21BAE7-0E4D-8DB9-90F0-2ABA3589CE75}"/>
              </a:ext>
            </a:extLst>
          </p:cNvPr>
          <p:cNvSpPr txBox="1"/>
          <p:nvPr/>
        </p:nvSpPr>
        <p:spPr>
          <a:xfrm>
            <a:off x="1673588" y="2572367"/>
            <a:ext cx="4253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7"/>
              </a:rPr>
              <a:t>A05:2021-Security Misconfiguration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TextBox 81">
            <a:extLst>
              <a:ext uri="{FF2B5EF4-FFF2-40B4-BE49-F238E27FC236}">
                <a16:creationId xmlns:a16="http://schemas.microsoft.com/office/drawing/2014/main" id="{B4E73B12-2C5F-814F-27F9-433435E7D160}"/>
              </a:ext>
            </a:extLst>
          </p:cNvPr>
          <p:cNvSpPr txBox="1"/>
          <p:nvPr/>
        </p:nvSpPr>
        <p:spPr>
          <a:xfrm>
            <a:off x="1673588" y="2910823"/>
            <a:ext cx="4270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8"/>
              </a:rPr>
              <a:t>A06:2021-Vulnerable and Outdated Components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TextBox 88">
            <a:extLst>
              <a:ext uri="{FF2B5EF4-FFF2-40B4-BE49-F238E27FC236}">
                <a16:creationId xmlns:a16="http://schemas.microsoft.com/office/drawing/2014/main" id="{73A9AD60-7DEC-0797-E0F1-C21D590816F6}"/>
              </a:ext>
            </a:extLst>
          </p:cNvPr>
          <p:cNvSpPr txBox="1"/>
          <p:nvPr/>
        </p:nvSpPr>
        <p:spPr>
          <a:xfrm>
            <a:off x="1673588" y="1871501"/>
            <a:ext cx="4253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9"/>
              </a:rPr>
              <a:t>A03:2021-Injection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TextBox 89">
            <a:extLst>
              <a:ext uri="{FF2B5EF4-FFF2-40B4-BE49-F238E27FC236}">
                <a16:creationId xmlns:a16="http://schemas.microsoft.com/office/drawing/2014/main" id="{44280E75-D444-462F-0083-73B2B0A5C561}"/>
              </a:ext>
            </a:extLst>
          </p:cNvPr>
          <p:cNvSpPr txBox="1"/>
          <p:nvPr/>
        </p:nvSpPr>
        <p:spPr>
          <a:xfrm>
            <a:off x="1673588" y="2221934"/>
            <a:ext cx="4253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10"/>
              </a:rPr>
              <a:t>A04:2021-Insecure Design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" name="TextBox 92">
            <a:extLst>
              <a:ext uri="{FF2B5EF4-FFF2-40B4-BE49-F238E27FC236}">
                <a16:creationId xmlns:a16="http://schemas.microsoft.com/office/drawing/2014/main" id="{9FAE2106-A4DC-EDFD-9F06-C9776AD33175}"/>
              </a:ext>
            </a:extLst>
          </p:cNvPr>
          <p:cNvSpPr txBox="1"/>
          <p:nvPr/>
        </p:nvSpPr>
        <p:spPr>
          <a:xfrm>
            <a:off x="1673588" y="1168447"/>
            <a:ext cx="4253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11"/>
              </a:rPr>
              <a:t>A01:2021-Broken Access Control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</a:rPr>
              <a:t>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TextBox 93">
            <a:extLst>
              <a:ext uri="{FF2B5EF4-FFF2-40B4-BE49-F238E27FC236}">
                <a16:creationId xmlns:a16="http://schemas.microsoft.com/office/drawing/2014/main" id="{48CE2955-F439-ADB3-F8D2-CAA330D17FF1}"/>
              </a:ext>
            </a:extLst>
          </p:cNvPr>
          <p:cNvSpPr txBox="1"/>
          <p:nvPr/>
        </p:nvSpPr>
        <p:spPr>
          <a:xfrm>
            <a:off x="1673588" y="1521069"/>
            <a:ext cx="4253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 pitchFamily="2" charset="0"/>
                <a:cs typeface="+mn-cs"/>
                <a:hlinkClick r:id="rId12"/>
              </a:rPr>
              <a:t>A02:2021-Cryptographic Failures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INSTRUCTIONS FOR USE</a:t>
            </a:r>
            <a:endParaRPr sz="24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165475" y="1249820"/>
            <a:ext cx="2070644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ElGemal</a:t>
            </a:r>
            <a:endParaRPr sz="12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Low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 program that encrypts and then decrypts a string between two entities using the </a:t>
            </a:r>
            <a:r>
              <a:rPr lang="en-US" sz="12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ELGemal</a:t>
            </a: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algorithm.</a:t>
            </a: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3589293" y="2446820"/>
            <a:ext cx="2363538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Jadx</a:t>
            </a:r>
            <a:endParaRPr sz="12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Analysis of an Android program by means of its reverse engineering</a:t>
            </a: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Google Shape;78;p13">
            <a:extLst>
              <a:ext uri="{FF2B5EF4-FFF2-40B4-BE49-F238E27FC236}">
                <a16:creationId xmlns:a16="http://schemas.microsoft.com/office/drawing/2014/main" id="{E7018D29-3A2D-5110-7D46-7C89F0EFC27D}"/>
              </a:ext>
            </a:extLst>
          </p:cNvPr>
          <p:cNvSpPr txBox="1"/>
          <p:nvPr/>
        </p:nvSpPr>
        <p:spPr>
          <a:xfrm>
            <a:off x="5952831" y="3643820"/>
            <a:ext cx="2363538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OWASP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Research on OWASP Top 10 2021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ctrTitle" idx="4294967295"/>
          </p:nvPr>
        </p:nvSpPr>
        <p:spPr>
          <a:xfrm>
            <a:off x="1284950" y="300989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Changes from 2017 to 2021</a:t>
            </a:r>
            <a:endParaRPr sz="4000" b="1" dirty="0"/>
          </a:p>
        </p:txBody>
      </p:sp>
      <p:sp>
        <p:nvSpPr>
          <p:cNvPr id="214" name="Google Shape;214;p2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844675" y="105165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844675" y="368055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5C9B2-B49F-8635-5D68-668FF202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95" y="1543499"/>
            <a:ext cx="6518609" cy="25957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319364" y="1276650"/>
            <a:ext cx="6986436" cy="2640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This type of risk includes a wide variety of risks, mainly risks that allow attackers to break the restrictions around access. </a:t>
            </a:r>
            <a:endParaRPr sz="1600" dirty="0"/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278D71-CF8C-BC08-4424-32F82FEEBA3D}"/>
              </a:ext>
            </a:extLst>
          </p:cNvPr>
          <p:cNvSpPr>
            <a:spLocks noGrp="1"/>
          </p:cNvSpPr>
          <p:nvPr/>
        </p:nvSpPr>
        <p:spPr>
          <a:xfrm>
            <a:off x="1206708" y="216399"/>
            <a:ext cx="7375161" cy="9855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A01:2021-Broken Access Control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</a:rPr>
              <a:t>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8F34C83-40B2-CF5C-CCCA-DB182B4C1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449" y="221817"/>
            <a:ext cx="487363" cy="487363"/>
          </a:xfrm>
          <a:prstGeom prst="rect">
            <a:avLst/>
          </a:prstGeom>
        </p:spPr>
      </p:pic>
      <p:pic>
        <p:nvPicPr>
          <p:cNvPr id="7" name="Picture 6" descr="A diagram of a web page&#10;&#10;Description automatically generated with low confidence">
            <a:extLst>
              <a:ext uri="{FF2B5EF4-FFF2-40B4-BE49-F238E27FC236}">
                <a16:creationId xmlns:a16="http://schemas.microsoft.com/office/drawing/2014/main" id="{3D882D60-D8AC-0D1D-F441-EC5E9E85D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070" y="2759304"/>
            <a:ext cx="6986436" cy="1672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319364" y="1276650"/>
            <a:ext cx="6986436" cy="2640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These types of errors occur when sensitive data and passwords are placed insecurely. </a:t>
            </a:r>
            <a:endParaRPr sz="1600" dirty="0"/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E278D71-CF8C-BC08-4424-32F82FEEBA3D}"/>
              </a:ext>
            </a:extLst>
          </p:cNvPr>
          <p:cNvSpPr>
            <a:spLocks noGrp="1"/>
          </p:cNvSpPr>
          <p:nvPr/>
        </p:nvSpPr>
        <p:spPr>
          <a:xfrm>
            <a:off x="1001504" y="334452"/>
            <a:ext cx="762215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A02:2021-Cryptographic Failures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397A9A-EAD8-C235-E545-266353818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6659" y="334452"/>
            <a:ext cx="487363" cy="487363"/>
          </a:xfrm>
          <a:prstGeom prst="rect">
            <a:avLst/>
          </a:prstGeom>
        </p:spPr>
      </p:pic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2583742-B7CC-FECB-1D10-72280C6D2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703" y="2210145"/>
            <a:ext cx="6769418" cy="2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319364" y="1276650"/>
            <a:ext cx="6986436" cy="2640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Risks in this domain include entering unreliable data to an interpreter that is sent as a request or command. </a:t>
            </a:r>
            <a:endParaRPr sz="1600" dirty="0"/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E002DE-4B30-F63D-E19B-1B0DFE758F4B}"/>
              </a:ext>
            </a:extLst>
          </p:cNvPr>
          <p:cNvSpPr txBox="1">
            <a:spLocks/>
          </p:cNvSpPr>
          <p:nvPr/>
        </p:nvSpPr>
        <p:spPr>
          <a:xfrm>
            <a:off x="697043" y="323459"/>
            <a:ext cx="5411449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A03:2021-Injection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AB68FA-2213-7FA7-3293-C0E8B2ED1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2165" y="323459"/>
            <a:ext cx="487363" cy="487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3A9CB-9BF0-B02D-D06B-C82A94DDD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754" y="2392680"/>
            <a:ext cx="6399655" cy="22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2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319364" y="1276650"/>
            <a:ext cx="6986436" cy="2640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This is a new issue that involves supporting risks due to "defective control design".</a:t>
            </a:r>
            <a:endParaRPr sz="1600" dirty="0"/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E969FE0-FBE0-A3B6-D979-DB99434B4897}"/>
              </a:ext>
            </a:extLst>
          </p:cNvPr>
          <p:cNvSpPr txBox="1">
            <a:spLocks/>
          </p:cNvSpPr>
          <p:nvPr/>
        </p:nvSpPr>
        <p:spPr>
          <a:xfrm>
            <a:off x="323530" y="302217"/>
            <a:ext cx="7673596" cy="72279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A04:2021-Insecure Design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503756-3DCF-9354-1F48-5C36FDA4B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3589" y="302217"/>
            <a:ext cx="487363" cy="487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F6CD2-2762-A83B-13B5-560AB2C1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955" y="2181690"/>
            <a:ext cx="5242537" cy="257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319364" y="1276649"/>
            <a:ext cx="6986436" cy="3318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These types of risks include various types of security risks that include the web environment. 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7B62A-B350-CBE0-8031-CD97B2BAD278}"/>
              </a:ext>
            </a:extLst>
          </p:cNvPr>
          <p:cNvSpPr txBox="1">
            <a:spLocks/>
          </p:cNvSpPr>
          <p:nvPr/>
        </p:nvSpPr>
        <p:spPr>
          <a:xfrm>
            <a:off x="1251027" y="286720"/>
            <a:ext cx="7820830" cy="76770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A05:2021-Security Misconfiguration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093DDE-4E66-D80E-3DDC-4DA7D8FBFD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7676" y="286720"/>
            <a:ext cx="487363" cy="487363"/>
          </a:xfrm>
          <a:prstGeom prst="rect">
            <a:avLst/>
          </a:prstGeom>
        </p:spPr>
      </p:pic>
      <p:sp>
        <p:nvSpPr>
          <p:cNvPr id="4" name="AutoShape 4" descr="What is a API7 Security Misconfiguration?">
            <a:extLst>
              <a:ext uri="{FF2B5EF4-FFF2-40B4-BE49-F238E27FC236}">
                <a16:creationId xmlns:a16="http://schemas.microsoft.com/office/drawing/2014/main" id="{ED034BF8-11F0-CABF-A0F8-403314DA7B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icture containing screenshot, diagram, text, font&#10;&#10;Description automatically generated">
            <a:extLst>
              <a:ext uri="{FF2B5EF4-FFF2-40B4-BE49-F238E27FC236}">
                <a16:creationId xmlns:a16="http://schemas.microsoft.com/office/drawing/2014/main" id="{0FF6F991-87CB-EB36-71EA-301C341B6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182" y="2419350"/>
            <a:ext cx="64008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5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319364" y="1276649"/>
            <a:ext cx="6986436" cy="3318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Using components and tools that are not patched or updated or have errors in a program causes its security to fail and exposes it to soft attacks. 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7E9479E-A940-F0EB-87BF-D2F8511C04B2}"/>
              </a:ext>
            </a:extLst>
          </p:cNvPr>
          <p:cNvSpPr txBox="1">
            <a:spLocks/>
          </p:cNvSpPr>
          <p:nvPr/>
        </p:nvSpPr>
        <p:spPr>
          <a:xfrm>
            <a:off x="1046137" y="410706"/>
            <a:ext cx="7880888" cy="5445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A06:2021-Vulnerable and Outdated Components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 descr="A diagram of a brick wall&#10;&#10;Description automatically generated with low confidence">
            <a:extLst>
              <a:ext uri="{FF2B5EF4-FFF2-40B4-BE49-F238E27FC236}">
                <a16:creationId xmlns:a16="http://schemas.microsoft.com/office/drawing/2014/main" id="{969CFA40-EEC8-62A7-039F-8C568DD61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357" y="2571750"/>
            <a:ext cx="6648450" cy="207645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7D2229-2174-EF21-9125-D48EC5776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8925" y="2622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319364" y="1276649"/>
            <a:ext cx="6986436" cy="3318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Verification and authentication as well as session management is a vital action to deal with authentication attacks. 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A26CF78-C57B-AF30-0C66-478DFBFC165F}"/>
              </a:ext>
            </a:extLst>
          </p:cNvPr>
          <p:cNvSpPr txBox="1">
            <a:spLocks/>
          </p:cNvSpPr>
          <p:nvPr/>
        </p:nvSpPr>
        <p:spPr>
          <a:xfrm>
            <a:off x="1257371" y="353427"/>
            <a:ext cx="7950631" cy="68496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A07:2021-Identification and Authentication Failures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06D7A-C8E4-F3E2-02B3-F62B8300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443" y="2239503"/>
            <a:ext cx="6792278" cy="255057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FF69A3-4127-D40E-70D7-C3473A3BA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065" y="2085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319364" y="1276649"/>
            <a:ext cx="6986436" cy="3318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Attacks and subsets of this category are related to data integrity protection violations in the application code or infrastructure.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753D3C-6182-A98C-D5B6-BC504FA51F39}"/>
              </a:ext>
            </a:extLst>
          </p:cNvPr>
          <p:cNvSpPr txBox="1">
            <a:spLocks/>
          </p:cNvSpPr>
          <p:nvPr/>
        </p:nvSpPr>
        <p:spPr>
          <a:xfrm>
            <a:off x="1009329" y="494914"/>
            <a:ext cx="7715571" cy="42367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A08:2021-Software and Data Integrity Failures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</a:rPr>
              <a:t> 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C8A64-F5BB-7349-7043-83D8CFB5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692" y="2426119"/>
            <a:ext cx="6740843" cy="2326012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67CB0C-5B4D-BEF7-9D83-4AD266396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8925" y="2512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255363" y="1248645"/>
            <a:ext cx="6986436" cy="3318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According to the OWASP Top 10 2021, this category is important to help identify, mitigate, and respond to active application defects.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50120E5-C3F4-7051-8E06-56B82E74C188}"/>
              </a:ext>
            </a:extLst>
          </p:cNvPr>
          <p:cNvSpPr txBox="1">
            <a:spLocks/>
          </p:cNvSpPr>
          <p:nvPr/>
        </p:nvSpPr>
        <p:spPr>
          <a:xfrm>
            <a:off x="1255363" y="339509"/>
            <a:ext cx="788863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A09:2021-Security Logging and Monitoring Failures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8D1C2-32C9-7E5C-CE01-38035FA93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455" y="2386012"/>
            <a:ext cx="6953250" cy="227647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FA0D86-3E30-5055-26B9-CFE642EFB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0345" y="1533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2400457" y="719402"/>
            <a:ext cx="667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Hoorieh Sabzevari - 98412004</a:t>
            </a: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414602"/>
            <a:ext cx="6671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2"/>
                </a:solidFill>
              </a:rPr>
              <a:t>Made by:</a:t>
            </a:r>
            <a:endParaRPr sz="3600" b="1" dirty="0">
              <a:solidFill>
                <a:schemeClr val="lt2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386846" y="1116150"/>
            <a:ext cx="1113900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Google Shape;88;p14">
            <a:extLst>
              <a:ext uri="{FF2B5EF4-FFF2-40B4-BE49-F238E27FC236}">
                <a16:creationId xmlns:a16="http://schemas.microsoft.com/office/drawing/2014/main" id="{8095630E-83EB-4DAA-2990-A8BC65472607}"/>
              </a:ext>
            </a:extLst>
          </p:cNvPr>
          <p:cNvPicPr preferRelativeResize="0"/>
          <p:nvPr/>
        </p:nvPicPr>
        <p:blipFill>
          <a:blip r:embed="rId4"/>
          <a:srcRect l="9158" r="9158"/>
          <a:stretch/>
        </p:blipFill>
        <p:spPr>
          <a:xfrm>
            <a:off x="386846" y="2913450"/>
            <a:ext cx="1113900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5;p14">
            <a:extLst>
              <a:ext uri="{FF2B5EF4-FFF2-40B4-BE49-F238E27FC236}">
                <a16:creationId xmlns:a16="http://schemas.microsoft.com/office/drawing/2014/main" id="{B3845819-6CEB-0C74-80B5-A9B74CE4F560}"/>
              </a:ext>
            </a:extLst>
          </p:cNvPr>
          <p:cNvSpPr txBox="1">
            <a:spLocks/>
          </p:cNvSpPr>
          <p:nvPr/>
        </p:nvSpPr>
        <p:spPr>
          <a:xfrm>
            <a:off x="2400457" y="2571750"/>
            <a:ext cx="6671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200" b="1" dirty="0">
                <a:solidFill>
                  <a:schemeClr val="dk1"/>
                </a:solidFill>
              </a:rPr>
              <a:t>Elnaz Rezaee - 98411387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1319364" y="1323144"/>
            <a:ext cx="6986436" cy="3318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SSRF flaws occur when an application is retrieving data from an external source and there is no validation on the URL provided by the user. 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F0A37E-3714-8934-DE81-CA9DFEB45E78}"/>
              </a:ext>
            </a:extLst>
          </p:cNvPr>
          <p:cNvSpPr txBox="1">
            <a:spLocks/>
          </p:cNvSpPr>
          <p:nvPr/>
        </p:nvSpPr>
        <p:spPr>
          <a:xfrm>
            <a:off x="1069382" y="410705"/>
            <a:ext cx="6509289" cy="58893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Roboto" pitchFamily="2" charset="0"/>
                <a:cs typeface="Arial" pitchFamily="34" charset="0"/>
                <a:hlinkClick r:id="rId5"/>
              </a:rPr>
              <a:t>A10:2021-Server-Side Request Forgery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BBFDC77A-0732-0AF4-D3FA-391502CDF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220" y="2571750"/>
            <a:ext cx="6876580" cy="206999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AB9B91-97C3-077E-72BF-4BD6010D7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8445" y="1835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>
            <a:spLocks noGrp="1"/>
          </p:cNvSpPr>
          <p:nvPr>
            <p:ph type="ctrTitle"/>
          </p:nvPr>
        </p:nvSpPr>
        <p:spPr>
          <a:xfrm>
            <a:off x="1567326" y="44900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Resources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6A8A68-A572-C71D-4DFC-B661BAA06D79}"/>
              </a:ext>
            </a:extLst>
          </p:cNvPr>
          <p:cNvSpPr txBox="1"/>
          <p:nvPr/>
        </p:nvSpPr>
        <p:spPr>
          <a:xfrm>
            <a:off x="1567326" y="1556087"/>
            <a:ext cx="676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  <a:hlinkClick r:id="rId3"/>
              </a:rPr>
              <a:t>https://www.irandnn.ir/</a:t>
            </a:r>
            <a:endParaRPr kumimoji="0" lang="fa-I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  <a:hlinkClick r:id="rId4"/>
              </a:rPr>
              <a:t>https://virgool.io/</a:t>
            </a:r>
            <a:endParaRPr kumimoji="0" lang="fa-I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  <a:hlinkClick r:id="rId5"/>
              </a:rPr>
              <a:t>https://www.cloudflare.com/</a:t>
            </a:r>
            <a:endParaRPr kumimoji="0" lang="fa-I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  <a:hlinkClick r:id="rId6"/>
              </a:rPr>
              <a:t>https://owasp.org/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  <a:hlinkClick r:id="rId7"/>
              </a:rPr>
              <a:t>https://github.com/skylot/jadx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  <a:hlinkClick r:id="rId8"/>
              </a:rPr>
              <a:t>https://www.codespeedy.com/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  <a:hlinkClick r:id="rId9"/>
              </a:rPr>
              <a:t>https://my.f5.com/manage/s/article/K44094284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Thanks!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3F3F3"/>
                </a:solidFill>
              </a:rPr>
              <a:t>ANY QUESTIONS?</a:t>
            </a:r>
            <a:endParaRPr sz="3600" b="1">
              <a:solidFill>
                <a:srgbClr val="F3F3F3"/>
              </a:solidFill>
            </a:endParaRPr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4294967295"/>
          </p:nvPr>
        </p:nvSpPr>
        <p:spPr>
          <a:xfrm>
            <a:off x="1336100" y="2771569"/>
            <a:ext cx="7337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find us at:</a:t>
            </a:r>
            <a:endParaRPr sz="22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3F3F3"/>
                </a:solidFill>
              </a:rPr>
              <a:t>hoorieh95@gmail.com</a:t>
            </a:r>
            <a:endParaRPr sz="22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3F3F3"/>
                </a:solidFill>
              </a:rPr>
              <a:t>e</a:t>
            </a:r>
            <a:r>
              <a:rPr lang="en" sz="2200" dirty="0">
                <a:solidFill>
                  <a:srgbClr val="F3F3F3"/>
                </a:solidFill>
              </a:rPr>
              <a:t>lnazrezaee80@gmail.com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ElGemal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In this section, we have written a program that plays the role of a user.</a:t>
            </a:r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Steps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1800" dirty="0"/>
              <a:t>Key Generation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1800" dirty="0"/>
              <a:t>Request for Other Party's Public Key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1800" dirty="0"/>
              <a:t>Communication Establishment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1800" dirty="0"/>
              <a:t>Message Encryption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1800" dirty="0"/>
              <a:t>Message Decryption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First part</a:t>
            </a:r>
            <a:endParaRPr sz="6000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main function</a:t>
            </a:r>
            <a:endParaRPr sz="24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function</a:t>
            </a:r>
            <a:endParaRPr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60557-1FCE-E5EE-B843-DFDC07607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601" y="1059596"/>
            <a:ext cx="6319874" cy="3534255"/>
          </a:xfrm>
          <a:prstGeom prst="rect">
            <a:avLst/>
          </a:prstGeom>
        </p:spPr>
      </p:pic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3E53A9AD-A1E4-D710-29C3-14CAEC7A2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25" y="984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en" dirty="0"/>
              <a:t>cd and gen_key functions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ED86CC-9893-211E-4E6A-9BE76BCA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703" y="1360063"/>
            <a:ext cx="3749277" cy="1409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851D3A-AAEA-D44E-8C95-D3549A7BC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440" y="3235372"/>
            <a:ext cx="4221717" cy="1345969"/>
          </a:xfrm>
          <a:prstGeom prst="rect">
            <a:avLst/>
          </a:prstGeom>
        </p:spPr>
      </p:pic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A5843BE9-8E20-E811-1875-22F7D9D77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25" y="984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589</Words>
  <Application>Microsoft Office PowerPoint</Application>
  <PresentationFormat>On-screen Show (16:9)</PresentationFormat>
  <Paragraphs>115</Paragraphs>
  <Slides>32</Slides>
  <Notes>29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Quicksand</vt:lpstr>
      <vt:lpstr>Arial</vt:lpstr>
      <vt:lpstr>Roboto</vt:lpstr>
      <vt:lpstr>Wingdings</vt:lpstr>
      <vt:lpstr>Eleanor template</vt:lpstr>
      <vt:lpstr>Project No.7 ElGemal</vt:lpstr>
      <vt:lpstr>INSTRUCTIONS FOR USE</vt:lpstr>
      <vt:lpstr>Hoorieh Sabzevari - 98412004</vt:lpstr>
      <vt:lpstr>ElGemal</vt:lpstr>
      <vt:lpstr>PowerPoint Presentation</vt:lpstr>
      <vt:lpstr>Steps</vt:lpstr>
      <vt:lpstr>First part</vt:lpstr>
      <vt:lpstr>Main function</vt:lpstr>
      <vt:lpstr>Gcd and gen_key functions</vt:lpstr>
      <vt:lpstr>Modular power function</vt:lpstr>
      <vt:lpstr>Encrypt and decrypt functions</vt:lpstr>
      <vt:lpstr>Testing</vt:lpstr>
      <vt:lpstr>Jadx</vt:lpstr>
      <vt:lpstr>PowerPoint Presentation</vt:lpstr>
      <vt:lpstr>General environment</vt:lpstr>
      <vt:lpstr>The main code of the program</vt:lpstr>
      <vt:lpstr>Check the main code of the program</vt:lpstr>
      <vt:lpstr>OWASP Top 10 2021</vt:lpstr>
      <vt:lpstr>List of vulnerabilities</vt:lpstr>
      <vt:lpstr>Changes from 2017 to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No.7 ElGemal</dc:title>
  <dc:creator>Elnaz</dc:creator>
  <cp:lastModifiedBy>Elnaz Rezaee</cp:lastModifiedBy>
  <cp:revision>6</cp:revision>
  <dcterms:modified xsi:type="dcterms:W3CDTF">2023-07-02T12:39:33Z</dcterms:modified>
</cp:coreProperties>
</file>